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handoutMasterIdLst>
    <p:handoutMasterId r:id="rId9"/>
  </p:handoutMasterIdLst>
  <p:sldIdLst>
    <p:sldId id="257" r:id="rId3"/>
    <p:sldId id="431" r:id="rId4"/>
    <p:sldId id="436" r:id="rId5"/>
    <p:sldId id="438" r:id="rId6"/>
    <p:sldId id="439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Bruno" initials="SB" lastIdx="1" clrIdx="0">
    <p:extLst>
      <p:ext uri="{19B8F6BF-5375-455C-9EA6-DF929625EA0E}">
        <p15:presenceInfo xmlns:p15="http://schemas.microsoft.com/office/powerpoint/2012/main" userId="S-1-5-21-8915387-119489993-1287535205-575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A8B"/>
    <a:srgbClr val="10177A"/>
    <a:srgbClr val="101672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37" autoAdjust="0"/>
    <p:restoredTop sz="86357" autoAdjust="0"/>
  </p:normalViewPr>
  <p:slideViewPr>
    <p:cSldViewPr>
      <p:cViewPr varScale="1">
        <p:scale>
          <a:sx n="63" d="100"/>
          <a:sy n="63" d="100"/>
        </p:scale>
        <p:origin x="16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CC4457-FE47-6C4F-B401-03AB814050A1}" type="doc">
      <dgm:prSet loTypeId="urn:microsoft.com/office/officeart/2008/layout/VerticalCurvedList" loCatId="" qsTypeId="urn:microsoft.com/office/officeart/2005/8/quickstyle/simple4" qsCatId="simple" csTypeId="urn:microsoft.com/office/officeart/2005/8/colors/accent5_5" csCatId="accent5" phldr="1"/>
      <dgm:spPr/>
      <dgm:t>
        <a:bodyPr/>
        <a:lstStyle/>
        <a:p>
          <a:endParaRPr lang="it-IT"/>
        </a:p>
      </dgm:t>
    </dgm:pt>
    <dgm:pt modelId="{BBFD42CE-6A58-2D47-B0C7-F57C1F94AB95}">
      <dgm:prSet phldrT="[Testo]" custT="1"/>
      <dgm:spPr/>
      <dgm:t>
        <a:bodyPr/>
        <a:lstStyle/>
        <a:p>
          <a:pPr algn="just"/>
          <a:r>
            <a:rPr lang="it-IT" sz="1800" dirty="0" smtClean="0">
              <a:latin typeface="Calibri" panose="020F0502020204030204" pitchFamily="34" charset="0"/>
              <a:cs typeface="Calibri" panose="020F0502020204030204" pitchFamily="34" charset="0"/>
            </a:rPr>
            <a:t>Richiesta di attività valutative in itinere per accompagnare l’evoluzione del POR Calabria FESR - FSE 2014/2020 </a:t>
          </a:r>
          <a:endParaRPr lang="it-IT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3E991A7-6DC1-D445-8BAE-227D19393450}" type="parTrans" cxnId="{345AE18E-E568-5E42-B9AD-2E91A4B7AE00}">
      <dgm:prSet/>
      <dgm:spPr/>
      <dgm:t>
        <a:bodyPr/>
        <a:lstStyle/>
        <a:p>
          <a:endParaRPr lang="it-IT" sz="2000">
            <a:latin typeface="Calibri"/>
            <a:cs typeface="Calibri"/>
          </a:endParaRPr>
        </a:p>
      </dgm:t>
    </dgm:pt>
    <dgm:pt modelId="{6DD0CA1A-A0DE-F242-A793-F343651E851E}" type="sibTrans" cxnId="{345AE18E-E568-5E42-B9AD-2E91A4B7AE00}">
      <dgm:prSet/>
      <dgm:spPr/>
      <dgm:t>
        <a:bodyPr/>
        <a:lstStyle/>
        <a:p>
          <a:endParaRPr lang="it-IT" sz="2000">
            <a:latin typeface="Calibri"/>
            <a:cs typeface="Calibri"/>
          </a:endParaRPr>
        </a:p>
      </dgm:t>
    </dgm:pt>
    <dgm:pt modelId="{10DAF70A-7B06-E044-A2F9-C0F41C8300DD}">
      <dgm:prSet phldrT="[Testo]" custT="1"/>
      <dgm:spPr/>
      <dgm:t>
        <a:bodyPr/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800" dirty="0" smtClean="0">
              <a:latin typeface="Calibri" panose="020F0502020204030204" pitchFamily="34" charset="0"/>
              <a:cs typeface="Calibri" panose="020F0502020204030204" pitchFamily="34" charset="0"/>
            </a:rPr>
            <a:t>Valorizzazione delle competenze interne e </a:t>
          </a:r>
          <a:r>
            <a:rPr lang="it-IT" sz="1800" dirty="0" smtClean="0">
              <a:latin typeface="Calibri" panose="020F0502020204030204" pitchFamily="34" charset="0"/>
              <a:cs typeface="Calibri" panose="020F0502020204030204" pitchFamily="34" charset="0"/>
            </a:rPr>
            <a:t>ruolo di rilievo del </a:t>
          </a:r>
          <a:r>
            <a:rPr lang="it-IT" sz="1800" dirty="0" smtClean="0">
              <a:latin typeface="Calibri" panose="020F0502020204030204" pitchFamily="34" charset="0"/>
              <a:cs typeface="Calibri" panose="020F0502020204030204" pitchFamily="34" charset="0"/>
            </a:rPr>
            <a:t>Nucleo Regionale di Valutazione e Verifica degli Investimenti Pubblici (</a:t>
          </a:r>
          <a:r>
            <a:rPr lang="it-IT" sz="1800" dirty="0" smtClean="0">
              <a:latin typeface="Calibri" panose="020F0502020204030204" pitchFamily="34" charset="0"/>
              <a:cs typeface="Calibri" panose="020F0502020204030204" pitchFamily="34" charset="0"/>
            </a:rPr>
            <a:t>NRVVIP) nell’attuazione del </a:t>
          </a:r>
          <a:r>
            <a:rPr lang="it-IT" sz="1800" dirty="0" err="1" smtClean="0">
              <a:latin typeface="Calibri" panose="020F0502020204030204" pitchFamily="34" charset="0"/>
              <a:cs typeface="Calibri" panose="020F0502020204030204" pitchFamily="34" charset="0"/>
            </a:rPr>
            <a:t>PdV</a:t>
          </a:r>
          <a:r>
            <a:rPr lang="it-IT" sz="18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it-IT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C0C166C-C78A-5545-9488-6074CD7F4596}" type="parTrans" cxnId="{4A4B6B20-3468-3E4D-9B32-7B340AB6C99A}">
      <dgm:prSet/>
      <dgm:spPr/>
      <dgm:t>
        <a:bodyPr/>
        <a:lstStyle/>
        <a:p>
          <a:endParaRPr lang="it-IT" sz="2000">
            <a:latin typeface="Calibri"/>
            <a:cs typeface="Calibri"/>
          </a:endParaRPr>
        </a:p>
      </dgm:t>
    </dgm:pt>
    <dgm:pt modelId="{9F2622B6-AB95-E54B-883A-7B1E7F2D2120}" type="sibTrans" cxnId="{4A4B6B20-3468-3E4D-9B32-7B340AB6C99A}">
      <dgm:prSet/>
      <dgm:spPr/>
      <dgm:t>
        <a:bodyPr/>
        <a:lstStyle/>
        <a:p>
          <a:endParaRPr lang="it-IT" sz="2000">
            <a:latin typeface="Calibri"/>
            <a:cs typeface="Calibri"/>
          </a:endParaRPr>
        </a:p>
      </dgm:t>
    </dgm:pt>
    <dgm:pt modelId="{A229508D-E8CE-A94E-893E-BD8C1F2757E8}">
      <dgm:prSet phldrT="[Testo]" custT="1"/>
      <dgm:spPr/>
      <dgm:t>
        <a:bodyPr/>
        <a:lstStyle/>
        <a:p>
          <a:pPr algn="just">
            <a:lnSpc>
              <a:spcPct val="100000"/>
            </a:lnSpc>
            <a:spcAft>
              <a:spcPts val="0"/>
            </a:spcAft>
          </a:pPr>
          <a:r>
            <a:rPr lang="it-IT" altLang="it-IT" sz="1800" dirty="0" smtClean="0">
              <a:latin typeface="Calibri" panose="020F0502020204030204" pitchFamily="34" charset="0"/>
              <a:cs typeface="Times New Roman" panose="02020603050405020304" pitchFamily="18" charset="0"/>
            </a:rPr>
            <a:t>Coordinamento </a:t>
          </a:r>
          <a:r>
            <a:rPr lang="it-IT" altLang="it-IT" sz="1800" dirty="0" smtClean="0">
              <a:latin typeface="Calibri" panose="020F0502020204030204" pitchFamily="34" charset="0"/>
              <a:cs typeface="Times New Roman" panose="02020603050405020304" pitchFamily="18" charset="0"/>
            </a:rPr>
            <a:t>e </a:t>
          </a:r>
          <a:r>
            <a:rPr lang="it-IT" altLang="it-IT" sz="1800" dirty="0" smtClean="0">
              <a:latin typeface="Calibri" panose="020F0502020204030204" pitchFamily="34" charset="0"/>
              <a:cs typeface="Times New Roman" panose="02020603050405020304" pitchFamily="18" charset="0"/>
            </a:rPr>
            <a:t>integrazione delle attività di valutazione del POR e dei programmi nazionali che intervengono sugli stessi ambiti</a:t>
          </a:r>
          <a:endParaRPr lang="it-IT" sz="1800" b="1" dirty="0">
            <a:latin typeface="Calibri"/>
            <a:cs typeface="Calibri"/>
          </a:endParaRPr>
        </a:p>
      </dgm:t>
    </dgm:pt>
    <dgm:pt modelId="{0EB13272-D33D-A44A-93F8-459A7071A565}" type="parTrans" cxnId="{D1CA8400-E38D-6043-A864-27B66F313767}">
      <dgm:prSet/>
      <dgm:spPr/>
      <dgm:t>
        <a:bodyPr/>
        <a:lstStyle/>
        <a:p>
          <a:endParaRPr lang="it-IT" sz="2000">
            <a:latin typeface="Calibri"/>
            <a:cs typeface="Calibri"/>
          </a:endParaRPr>
        </a:p>
      </dgm:t>
    </dgm:pt>
    <dgm:pt modelId="{8FE4B1E5-A08A-9D41-80AE-09D738DDB7D1}" type="sibTrans" cxnId="{D1CA8400-E38D-6043-A864-27B66F313767}">
      <dgm:prSet/>
      <dgm:spPr/>
      <dgm:t>
        <a:bodyPr/>
        <a:lstStyle/>
        <a:p>
          <a:endParaRPr lang="it-IT" sz="2000">
            <a:latin typeface="Calibri"/>
            <a:cs typeface="Calibri"/>
          </a:endParaRPr>
        </a:p>
      </dgm:t>
    </dgm:pt>
    <dgm:pt modelId="{AA06B6AD-461F-3D49-9BB6-99526060D714}" type="pres">
      <dgm:prSet presAssocID="{F2CC4457-FE47-6C4F-B401-03AB814050A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it-IT"/>
        </a:p>
      </dgm:t>
    </dgm:pt>
    <dgm:pt modelId="{1455EF83-F1D8-8F4B-8A7B-6D2312C22056}" type="pres">
      <dgm:prSet presAssocID="{F2CC4457-FE47-6C4F-B401-03AB814050A1}" presName="Name1" presStyleCnt="0"/>
      <dgm:spPr/>
    </dgm:pt>
    <dgm:pt modelId="{DC732F99-4C77-334C-93F2-FDE25E8568FF}" type="pres">
      <dgm:prSet presAssocID="{F2CC4457-FE47-6C4F-B401-03AB814050A1}" presName="cycle" presStyleCnt="0"/>
      <dgm:spPr/>
    </dgm:pt>
    <dgm:pt modelId="{CBBC8CA3-A3DC-D54A-8997-D364D2AC3DF4}" type="pres">
      <dgm:prSet presAssocID="{F2CC4457-FE47-6C4F-B401-03AB814050A1}" presName="srcNode" presStyleLbl="node1" presStyleIdx="0" presStyleCnt="3"/>
      <dgm:spPr/>
    </dgm:pt>
    <dgm:pt modelId="{44B1F605-5CC2-534F-BA40-75A1D8EA7D37}" type="pres">
      <dgm:prSet presAssocID="{F2CC4457-FE47-6C4F-B401-03AB814050A1}" presName="conn" presStyleLbl="parChTrans1D2" presStyleIdx="0" presStyleCnt="1"/>
      <dgm:spPr/>
      <dgm:t>
        <a:bodyPr/>
        <a:lstStyle/>
        <a:p>
          <a:endParaRPr lang="it-IT"/>
        </a:p>
      </dgm:t>
    </dgm:pt>
    <dgm:pt modelId="{3B27419F-735B-2D4E-B3E6-10B6FB8947B3}" type="pres">
      <dgm:prSet presAssocID="{F2CC4457-FE47-6C4F-B401-03AB814050A1}" presName="extraNode" presStyleLbl="node1" presStyleIdx="0" presStyleCnt="3"/>
      <dgm:spPr/>
    </dgm:pt>
    <dgm:pt modelId="{74D233AC-185F-B549-93A9-B052B3ED84D9}" type="pres">
      <dgm:prSet presAssocID="{F2CC4457-FE47-6C4F-B401-03AB814050A1}" presName="dstNode" presStyleLbl="node1" presStyleIdx="0" presStyleCnt="3"/>
      <dgm:spPr/>
    </dgm:pt>
    <dgm:pt modelId="{D4C75486-75A1-824F-9565-8FF9B5C5A26E}" type="pres">
      <dgm:prSet presAssocID="{BBFD42CE-6A58-2D47-B0C7-F57C1F94AB9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6E86E6C-B635-1B47-A949-F76938761461}" type="pres">
      <dgm:prSet presAssocID="{BBFD42CE-6A58-2D47-B0C7-F57C1F94AB95}" presName="accent_1" presStyleCnt="0"/>
      <dgm:spPr/>
    </dgm:pt>
    <dgm:pt modelId="{CC9EE435-BAA0-EA4B-9CF3-917A8185FB73}" type="pres">
      <dgm:prSet presAssocID="{BBFD42CE-6A58-2D47-B0C7-F57C1F94AB95}" presName="accentRepeatNode" presStyleLbl="solidFgAcc1" presStyleIdx="0" presStyleCnt="3" custLinFactNeighborX="-19425" custLinFactNeighborY="7454"/>
      <dgm:spPr/>
      <dgm:t>
        <a:bodyPr/>
        <a:lstStyle/>
        <a:p>
          <a:endParaRPr lang="it-IT"/>
        </a:p>
      </dgm:t>
    </dgm:pt>
    <dgm:pt modelId="{124F2DC4-409D-854F-A8E9-25A3A1F32107}" type="pres">
      <dgm:prSet presAssocID="{10DAF70A-7B06-E044-A2F9-C0F41C8300DD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F53FA0-5BBD-FE4B-A646-BDB5CC0BACD6}" type="pres">
      <dgm:prSet presAssocID="{10DAF70A-7B06-E044-A2F9-C0F41C8300DD}" presName="accent_2" presStyleCnt="0"/>
      <dgm:spPr/>
    </dgm:pt>
    <dgm:pt modelId="{8B44562C-4CED-6D4A-9E54-8E2E76C8283A}" type="pres">
      <dgm:prSet presAssocID="{10DAF70A-7B06-E044-A2F9-C0F41C8300DD}" presName="accentRepeatNode" presStyleLbl="solidFgAcc1" presStyleIdx="1" presStyleCnt="3"/>
      <dgm:spPr/>
    </dgm:pt>
    <dgm:pt modelId="{42D08E11-85BC-E847-A403-964591D7D317}" type="pres">
      <dgm:prSet presAssocID="{A229508D-E8CE-A94E-893E-BD8C1F2757E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F02F92-6FB9-8148-BDBF-0F07BBD80700}" type="pres">
      <dgm:prSet presAssocID="{A229508D-E8CE-A94E-893E-BD8C1F2757E8}" presName="accent_3" presStyleCnt="0"/>
      <dgm:spPr/>
    </dgm:pt>
    <dgm:pt modelId="{8C650B3C-C309-BA41-B802-41497D34F6FD}" type="pres">
      <dgm:prSet presAssocID="{A229508D-E8CE-A94E-893E-BD8C1F2757E8}" presName="accentRepeatNode" presStyleLbl="solidFgAcc1" presStyleIdx="2" presStyleCnt="3"/>
      <dgm:spPr/>
      <dgm:t>
        <a:bodyPr/>
        <a:lstStyle/>
        <a:p>
          <a:endParaRPr lang="it-IT"/>
        </a:p>
      </dgm:t>
    </dgm:pt>
  </dgm:ptLst>
  <dgm:cxnLst>
    <dgm:cxn modelId="{3A768E13-5D4C-5A46-9D6D-9B21584C4072}" type="presOf" srcId="{A229508D-E8CE-A94E-893E-BD8C1F2757E8}" destId="{42D08E11-85BC-E847-A403-964591D7D317}" srcOrd="0" destOrd="0" presId="urn:microsoft.com/office/officeart/2008/layout/VerticalCurvedList"/>
    <dgm:cxn modelId="{472217BA-301B-4D4D-84AB-E0963E7881A8}" type="presOf" srcId="{BBFD42CE-6A58-2D47-B0C7-F57C1F94AB95}" destId="{D4C75486-75A1-824F-9565-8FF9B5C5A26E}" srcOrd="0" destOrd="0" presId="urn:microsoft.com/office/officeart/2008/layout/VerticalCurvedList"/>
    <dgm:cxn modelId="{A38E2912-FC41-1B4E-989B-A3077CE1D6D9}" type="presOf" srcId="{10DAF70A-7B06-E044-A2F9-C0F41C8300DD}" destId="{124F2DC4-409D-854F-A8E9-25A3A1F32107}" srcOrd="0" destOrd="0" presId="urn:microsoft.com/office/officeart/2008/layout/VerticalCurvedList"/>
    <dgm:cxn modelId="{345AE18E-E568-5E42-B9AD-2E91A4B7AE00}" srcId="{F2CC4457-FE47-6C4F-B401-03AB814050A1}" destId="{BBFD42CE-6A58-2D47-B0C7-F57C1F94AB95}" srcOrd="0" destOrd="0" parTransId="{C3E991A7-6DC1-D445-8BAE-227D19393450}" sibTransId="{6DD0CA1A-A0DE-F242-A793-F343651E851E}"/>
    <dgm:cxn modelId="{414FEBE1-6337-7D49-8688-E023AD9C9AE3}" type="presOf" srcId="{6DD0CA1A-A0DE-F242-A793-F343651E851E}" destId="{44B1F605-5CC2-534F-BA40-75A1D8EA7D37}" srcOrd="0" destOrd="0" presId="urn:microsoft.com/office/officeart/2008/layout/VerticalCurvedList"/>
    <dgm:cxn modelId="{2EB5881B-67F6-6F45-8D5B-F0293A76AF11}" type="presOf" srcId="{F2CC4457-FE47-6C4F-B401-03AB814050A1}" destId="{AA06B6AD-461F-3D49-9BB6-99526060D714}" srcOrd="0" destOrd="0" presId="urn:microsoft.com/office/officeart/2008/layout/VerticalCurvedList"/>
    <dgm:cxn modelId="{D1CA8400-E38D-6043-A864-27B66F313767}" srcId="{F2CC4457-FE47-6C4F-B401-03AB814050A1}" destId="{A229508D-E8CE-A94E-893E-BD8C1F2757E8}" srcOrd="2" destOrd="0" parTransId="{0EB13272-D33D-A44A-93F8-459A7071A565}" sibTransId="{8FE4B1E5-A08A-9D41-80AE-09D738DDB7D1}"/>
    <dgm:cxn modelId="{4A4B6B20-3468-3E4D-9B32-7B340AB6C99A}" srcId="{F2CC4457-FE47-6C4F-B401-03AB814050A1}" destId="{10DAF70A-7B06-E044-A2F9-C0F41C8300DD}" srcOrd="1" destOrd="0" parTransId="{BC0C166C-C78A-5545-9488-6074CD7F4596}" sibTransId="{9F2622B6-AB95-E54B-883A-7B1E7F2D2120}"/>
    <dgm:cxn modelId="{6B1CA9C9-CD0D-8E49-A69B-8111602A6441}" type="presParOf" srcId="{AA06B6AD-461F-3D49-9BB6-99526060D714}" destId="{1455EF83-F1D8-8F4B-8A7B-6D2312C22056}" srcOrd="0" destOrd="0" presId="urn:microsoft.com/office/officeart/2008/layout/VerticalCurvedList"/>
    <dgm:cxn modelId="{392C41FD-E9AF-3248-9AA2-8C9E394A01EA}" type="presParOf" srcId="{1455EF83-F1D8-8F4B-8A7B-6D2312C22056}" destId="{DC732F99-4C77-334C-93F2-FDE25E8568FF}" srcOrd="0" destOrd="0" presId="urn:microsoft.com/office/officeart/2008/layout/VerticalCurvedList"/>
    <dgm:cxn modelId="{B210D636-40EA-CB45-B04A-43FB7786A0EC}" type="presParOf" srcId="{DC732F99-4C77-334C-93F2-FDE25E8568FF}" destId="{CBBC8CA3-A3DC-D54A-8997-D364D2AC3DF4}" srcOrd="0" destOrd="0" presId="urn:microsoft.com/office/officeart/2008/layout/VerticalCurvedList"/>
    <dgm:cxn modelId="{7F80CF8D-5F01-AF4D-91C1-9911E726663E}" type="presParOf" srcId="{DC732F99-4C77-334C-93F2-FDE25E8568FF}" destId="{44B1F605-5CC2-534F-BA40-75A1D8EA7D37}" srcOrd="1" destOrd="0" presId="urn:microsoft.com/office/officeart/2008/layout/VerticalCurvedList"/>
    <dgm:cxn modelId="{E14FC91F-0F43-5E49-9EDB-3BB364AD06F2}" type="presParOf" srcId="{DC732F99-4C77-334C-93F2-FDE25E8568FF}" destId="{3B27419F-735B-2D4E-B3E6-10B6FB8947B3}" srcOrd="2" destOrd="0" presId="urn:microsoft.com/office/officeart/2008/layout/VerticalCurvedList"/>
    <dgm:cxn modelId="{53671194-6DB8-2F45-A002-5A3CAC10AA58}" type="presParOf" srcId="{DC732F99-4C77-334C-93F2-FDE25E8568FF}" destId="{74D233AC-185F-B549-93A9-B052B3ED84D9}" srcOrd="3" destOrd="0" presId="urn:microsoft.com/office/officeart/2008/layout/VerticalCurvedList"/>
    <dgm:cxn modelId="{989B79B3-BCDB-6543-81B7-ED5E141BC472}" type="presParOf" srcId="{1455EF83-F1D8-8F4B-8A7B-6D2312C22056}" destId="{D4C75486-75A1-824F-9565-8FF9B5C5A26E}" srcOrd="1" destOrd="0" presId="urn:microsoft.com/office/officeart/2008/layout/VerticalCurvedList"/>
    <dgm:cxn modelId="{EC879F98-2C2F-FF4A-8D09-67A1E92B1665}" type="presParOf" srcId="{1455EF83-F1D8-8F4B-8A7B-6D2312C22056}" destId="{56E86E6C-B635-1B47-A949-F76938761461}" srcOrd="2" destOrd="0" presId="urn:microsoft.com/office/officeart/2008/layout/VerticalCurvedList"/>
    <dgm:cxn modelId="{823D73D6-4041-4A4A-80AA-E7AF3B3D2EC5}" type="presParOf" srcId="{56E86E6C-B635-1B47-A949-F76938761461}" destId="{CC9EE435-BAA0-EA4B-9CF3-917A8185FB73}" srcOrd="0" destOrd="0" presId="urn:microsoft.com/office/officeart/2008/layout/VerticalCurvedList"/>
    <dgm:cxn modelId="{4BF2C3BD-4475-604E-ADCB-DCE574ED868B}" type="presParOf" srcId="{1455EF83-F1D8-8F4B-8A7B-6D2312C22056}" destId="{124F2DC4-409D-854F-A8E9-25A3A1F32107}" srcOrd="3" destOrd="0" presId="urn:microsoft.com/office/officeart/2008/layout/VerticalCurvedList"/>
    <dgm:cxn modelId="{CC17CE8E-7E35-F349-B2CA-D939EE857F02}" type="presParOf" srcId="{1455EF83-F1D8-8F4B-8A7B-6D2312C22056}" destId="{74F53FA0-5BBD-FE4B-A646-BDB5CC0BACD6}" srcOrd="4" destOrd="0" presId="urn:microsoft.com/office/officeart/2008/layout/VerticalCurvedList"/>
    <dgm:cxn modelId="{E58B5DA5-49A3-D94D-B5C3-BA6ABF6F0112}" type="presParOf" srcId="{74F53FA0-5BBD-FE4B-A646-BDB5CC0BACD6}" destId="{8B44562C-4CED-6D4A-9E54-8E2E76C8283A}" srcOrd="0" destOrd="0" presId="urn:microsoft.com/office/officeart/2008/layout/VerticalCurvedList"/>
    <dgm:cxn modelId="{571FE519-0907-8E4B-9629-907A33E9F4C0}" type="presParOf" srcId="{1455EF83-F1D8-8F4B-8A7B-6D2312C22056}" destId="{42D08E11-85BC-E847-A403-964591D7D317}" srcOrd="5" destOrd="0" presId="urn:microsoft.com/office/officeart/2008/layout/VerticalCurvedList"/>
    <dgm:cxn modelId="{0E950ED3-F7C6-0146-8514-BA7DC6283BB2}" type="presParOf" srcId="{1455EF83-F1D8-8F4B-8A7B-6D2312C22056}" destId="{9DF02F92-6FB9-8148-BDBF-0F07BBD80700}" srcOrd="6" destOrd="0" presId="urn:microsoft.com/office/officeart/2008/layout/VerticalCurvedList"/>
    <dgm:cxn modelId="{6008E5CE-9563-FA40-804F-049B0C49B9F7}" type="presParOf" srcId="{9DF02F92-6FB9-8148-BDBF-0F07BBD80700}" destId="{8C650B3C-C309-BA41-B802-41497D34F6F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D724FD-C357-4FB8-BF8E-1A9129A976D1}" type="doc">
      <dgm:prSet loTypeId="urn:microsoft.com/office/officeart/2005/8/layout/bList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6913BD15-D50A-493D-BBF5-02E8CBABF054}">
      <dgm:prSet phldrT="[Testo]" custT="1"/>
      <dgm:spPr/>
      <dgm:t>
        <a:bodyPr/>
        <a:lstStyle/>
        <a:p>
          <a:r>
            <a:rPr lang="it-IT" sz="2000" dirty="0" smtClean="0">
              <a:latin typeface="Calibri" panose="020F0502020204030204" pitchFamily="34" charset="0"/>
              <a:cs typeface="Calibri" panose="020F0502020204030204" pitchFamily="34" charset="0"/>
            </a:rPr>
            <a:t>Valutazioni interne</a:t>
          </a:r>
          <a:endParaRPr lang="it-IT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3CFE33B-91F4-44CC-9C39-6994DE3F0411}" type="parTrans" cxnId="{5FD92AEF-1519-4C50-8349-4F7CCB382A36}">
      <dgm:prSet/>
      <dgm:spPr/>
      <dgm:t>
        <a:bodyPr/>
        <a:lstStyle/>
        <a:p>
          <a:endParaRPr lang="it-IT"/>
        </a:p>
      </dgm:t>
    </dgm:pt>
    <dgm:pt modelId="{139C3A19-F070-4869-8570-3C65C9ED7125}" type="sibTrans" cxnId="{5FD92AEF-1519-4C50-8349-4F7CCB382A36}">
      <dgm:prSet/>
      <dgm:spPr/>
      <dgm:t>
        <a:bodyPr/>
        <a:lstStyle/>
        <a:p>
          <a:endParaRPr lang="it-IT"/>
        </a:p>
      </dgm:t>
    </dgm:pt>
    <dgm:pt modelId="{21AAEAA2-CD6B-491C-89B0-FF73B4E17F66}">
      <dgm:prSet phldrT="[Testo]" custT="1"/>
      <dgm:spPr/>
      <dgm:t>
        <a:bodyPr/>
        <a:lstStyle/>
        <a:p>
          <a:r>
            <a:rPr lang="it-IT" sz="2000" dirty="0" smtClean="0">
              <a:latin typeface="Calibri" panose="020F0502020204030204" pitchFamily="34" charset="0"/>
              <a:cs typeface="Calibri" panose="020F0502020204030204" pitchFamily="34" charset="0"/>
            </a:rPr>
            <a:t>Valutazioni esterne</a:t>
          </a:r>
          <a:endParaRPr lang="it-IT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2156ADC-3E64-4F10-9165-AE3F92A97B57}" type="parTrans" cxnId="{0FF66179-932D-4B74-95A7-E5E03A868F15}">
      <dgm:prSet/>
      <dgm:spPr/>
      <dgm:t>
        <a:bodyPr/>
        <a:lstStyle/>
        <a:p>
          <a:endParaRPr lang="it-IT"/>
        </a:p>
      </dgm:t>
    </dgm:pt>
    <dgm:pt modelId="{E5D65EA9-49A1-4166-ABDB-7434C2A14B29}" type="sibTrans" cxnId="{0FF66179-932D-4B74-95A7-E5E03A868F15}">
      <dgm:prSet/>
      <dgm:spPr/>
      <dgm:t>
        <a:bodyPr/>
        <a:lstStyle/>
        <a:p>
          <a:endParaRPr lang="it-IT"/>
        </a:p>
      </dgm:t>
    </dgm:pt>
    <dgm:pt modelId="{73DA0B7A-0AD6-465B-99B6-9B4F7D5CB8F3}">
      <dgm:prSet custT="1"/>
      <dgm:spPr/>
      <dgm:t>
        <a:bodyPr/>
        <a:lstStyle/>
        <a:p>
          <a:pPr algn="just"/>
          <a:r>
            <a:rPr lang="it-IT" sz="2000" dirty="0" smtClean="0">
              <a:latin typeface="Calibri" panose="020F0502020204030204" pitchFamily="34" charset="0"/>
              <a:cs typeface="Calibri" panose="020F0502020204030204" pitchFamily="34" charset="0"/>
            </a:rPr>
            <a:t>Valutazioni miste</a:t>
          </a:r>
          <a:endParaRPr lang="it-IT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1C111E-3674-49D8-9C2A-B38121FADE87}" type="parTrans" cxnId="{343A368B-7621-4A17-A9C0-E0CED6CC5709}">
      <dgm:prSet/>
      <dgm:spPr/>
      <dgm:t>
        <a:bodyPr/>
        <a:lstStyle/>
        <a:p>
          <a:endParaRPr lang="it-IT"/>
        </a:p>
      </dgm:t>
    </dgm:pt>
    <dgm:pt modelId="{B625A7E5-BE61-4687-96FB-C6D9F599B03F}" type="sibTrans" cxnId="{343A368B-7621-4A17-A9C0-E0CED6CC5709}">
      <dgm:prSet/>
      <dgm:spPr/>
      <dgm:t>
        <a:bodyPr/>
        <a:lstStyle/>
        <a:p>
          <a:endParaRPr lang="it-IT"/>
        </a:p>
      </dgm:t>
    </dgm:pt>
    <dgm:pt modelId="{8B87CAB3-01DA-4AB3-89B2-592123E6CD63}">
      <dgm:prSet custT="1"/>
      <dgm:spPr/>
      <dgm:t>
        <a:bodyPr anchor="ctr"/>
        <a:lstStyle/>
        <a:p>
          <a:pPr algn="l"/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il NRVVIP supporta l’AdG nella definizione del disegno valutativo, nella selezione dei </a:t>
          </a:r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valutatori, </a:t>
          </a:r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nella gestione delle </a:t>
          </a:r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attività e nel controllo di qualità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6D21336-8D86-4A7D-87E5-AEB8EB0BF916}" type="parTrans" cxnId="{75D4DDA4-B027-4D5F-BB85-4178CE86C07E}">
      <dgm:prSet/>
      <dgm:spPr/>
      <dgm:t>
        <a:bodyPr/>
        <a:lstStyle/>
        <a:p>
          <a:endParaRPr lang="it-IT"/>
        </a:p>
      </dgm:t>
    </dgm:pt>
    <dgm:pt modelId="{30AA45FC-2DBD-461A-98DA-CC17CDF51DCE}" type="sibTrans" cxnId="{75D4DDA4-B027-4D5F-BB85-4178CE86C07E}">
      <dgm:prSet/>
      <dgm:spPr/>
      <dgm:t>
        <a:bodyPr/>
        <a:lstStyle/>
        <a:p>
          <a:endParaRPr lang="it-IT"/>
        </a:p>
      </dgm:t>
    </dgm:pt>
    <dgm:pt modelId="{1759E7A5-C9AE-44D6-8AD0-4F6D44F350CB}">
      <dgm:prSet custT="1"/>
      <dgm:spPr/>
      <dgm:t>
        <a:bodyPr anchor="ctr"/>
        <a:lstStyle/>
        <a:p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Il NRVVIP effettua le valutazioni </a:t>
          </a:r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interne, gestendone tutte le fasi, dalla definizione del disegno valutativo alla stesura del Rapporto di Valutazione</a:t>
          </a:r>
          <a:endParaRPr lang="it-IT" sz="1600" dirty="0"/>
        </a:p>
      </dgm:t>
    </dgm:pt>
    <dgm:pt modelId="{EE720343-EEE2-4C05-BA74-9D61D25A6109}" type="parTrans" cxnId="{69D7940D-C57F-4428-A63B-3DCE2EC62938}">
      <dgm:prSet/>
      <dgm:spPr/>
      <dgm:t>
        <a:bodyPr/>
        <a:lstStyle/>
        <a:p>
          <a:endParaRPr lang="it-IT"/>
        </a:p>
      </dgm:t>
    </dgm:pt>
    <dgm:pt modelId="{B86C097B-5181-4579-AA8D-BAFCA38034B9}" type="sibTrans" cxnId="{69D7940D-C57F-4428-A63B-3DCE2EC62938}">
      <dgm:prSet/>
      <dgm:spPr/>
      <dgm:t>
        <a:bodyPr/>
        <a:lstStyle/>
        <a:p>
          <a:endParaRPr lang="it-IT"/>
        </a:p>
      </dgm:t>
    </dgm:pt>
    <dgm:pt modelId="{3929D340-5682-429C-B4E3-0EB27F8F0F46}">
      <dgm:prSet custT="1"/>
      <dgm:spPr/>
      <dgm:t>
        <a:bodyPr anchor="ctr"/>
        <a:lstStyle/>
        <a:p>
          <a:pPr algn="l"/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Il NRVVIP effettua le valutazioni </a:t>
          </a:r>
          <a:r>
            <a:rPr lang="it-IT" sz="1600" dirty="0" smtClean="0">
              <a:latin typeface="Calibri" panose="020F0502020204030204" pitchFamily="34" charset="0"/>
              <a:cs typeface="Calibri" panose="020F0502020204030204" pitchFamily="34" charset="0"/>
            </a:rPr>
            <a:t> avvalendosi di soggetti esterni con ruoli di supervisione scientifica o di consulenza specifica</a:t>
          </a:r>
          <a:endParaRPr lang="it-IT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0FE293E-84C1-4338-A250-BEEB656AAE86}" type="parTrans" cxnId="{F0A87700-CCE4-4B77-95F2-5CB7CCE042EE}">
      <dgm:prSet/>
      <dgm:spPr/>
      <dgm:t>
        <a:bodyPr/>
        <a:lstStyle/>
        <a:p>
          <a:endParaRPr lang="it-IT"/>
        </a:p>
      </dgm:t>
    </dgm:pt>
    <dgm:pt modelId="{26C7FD76-1273-46E2-809C-97BA1CA599CD}" type="sibTrans" cxnId="{F0A87700-CCE4-4B77-95F2-5CB7CCE042EE}">
      <dgm:prSet/>
      <dgm:spPr/>
      <dgm:t>
        <a:bodyPr/>
        <a:lstStyle/>
        <a:p>
          <a:endParaRPr lang="it-IT"/>
        </a:p>
      </dgm:t>
    </dgm:pt>
    <dgm:pt modelId="{D92EE8EC-E1C9-48D2-84D0-8FFC59ED4060}" type="pres">
      <dgm:prSet presAssocID="{B7D724FD-C357-4FB8-BF8E-1A9129A976D1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E992A7E-C6F5-4BEC-A02D-7EDF9CFFF9A3}" type="pres">
      <dgm:prSet presAssocID="{6913BD15-D50A-493D-BBF5-02E8CBABF054}" presName="compNode" presStyleCnt="0"/>
      <dgm:spPr/>
    </dgm:pt>
    <dgm:pt modelId="{8F9FB4A2-8CE0-4102-A098-DD484869B920}" type="pres">
      <dgm:prSet presAssocID="{6913BD15-D50A-493D-BBF5-02E8CBABF054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96EDA6-7629-4CB1-A06F-974F4EE0F66E}" type="pres">
      <dgm:prSet presAssocID="{6913BD15-D50A-493D-BBF5-02E8CBABF05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7042892-597A-4CC1-A1A3-B8F9F9E9393C}" type="pres">
      <dgm:prSet presAssocID="{6913BD15-D50A-493D-BBF5-02E8CBABF054}" presName="parentRect" presStyleLbl="alignNode1" presStyleIdx="0" presStyleCnt="3"/>
      <dgm:spPr/>
      <dgm:t>
        <a:bodyPr/>
        <a:lstStyle/>
        <a:p>
          <a:endParaRPr lang="it-IT"/>
        </a:p>
      </dgm:t>
    </dgm:pt>
    <dgm:pt modelId="{2FAB2AC9-D8BF-4AFB-8F2C-538DCC3C3224}" type="pres">
      <dgm:prSet presAssocID="{6913BD15-D50A-493D-BBF5-02E8CBABF054}" presName="adorn" presStyleLbl="fgAccFollowNode1" presStyleIdx="0" presStyleCnt="3" custScaleX="87388" custScaleY="81147" custLinFactNeighborY="-3179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6">
              <a:alpha val="90000"/>
            </a:schemeClr>
          </a:solidFill>
        </a:ln>
      </dgm:spPr>
      <dgm:t>
        <a:bodyPr/>
        <a:lstStyle/>
        <a:p>
          <a:endParaRPr lang="it-IT"/>
        </a:p>
      </dgm:t>
    </dgm:pt>
    <dgm:pt modelId="{AD504FC2-4854-482C-BD88-868132272227}" type="pres">
      <dgm:prSet presAssocID="{139C3A19-F070-4869-8570-3C65C9ED7125}" presName="sibTrans" presStyleLbl="sibTrans2D1" presStyleIdx="0" presStyleCnt="0"/>
      <dgm:spPr/>
      <dgm:t>
        <a:bodyPr/>
        <a:lstStyle/>
        <a:p>
          <a:endParaRPr lang="it-IT"/>
        </a:p>
      </dgm:t>
    </dgm:pt>
    <dgm:pt modelId="{E47A65F5-75C0-4FEB-B3A0-CD82CB8F15FA}" type="pres">
      <dgm:prSet presAssocID="{73DA0B7A-0AD6-465B-99B6-9B4F7D5CB8F3}" presName="compNode" presStyleCnt="0"/>
      <dgm:spPr/>
    </dgm:pt>
    <dgm:pt modelId="{B2049F64-C844-4E6D-A0A8-50220A5C961F}" type="pres">
      <dgm:prSet presAssocID="{73DA0B7A-0AD6-465B-99B6-9B4F7D5CB8F3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13B7E7A-2216-4949-BC11-4C761CC6DA91}" type="pres">
      <dgm:prSet presAssocID="{73DA0B7A-0AD6-465B-99B6-9B4F7D5CB8F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CEA8449-F42F-4196-8233-68A35161D8BA}" type="pres">
      <dgm:prSet presAssocID="{73DA0B7A-0AD6-465B-99B6-9B4F7D5CB8F3}" presName="parentRect" presStyleLbl="alignNode1" presStyleIdx="1" presStyleCnt="3"/>
      <dgm:spPr/>
      <dgm:t>
        <a:bodyPr/>
        <a:lstStyle/>
        <a:p>
          <a:endParaRPr lang="it-IT"/>
        </a:p>
      </dgm:t>
    </dgm:pt>
    <dgm:pt modelId="{2F550C1D-84AC-41D9-BAC1-ADC4D89723D4}" type="pres">
      <dgm:prSet presAssocID="{73DA0B7A-0AD6-465B-99B6-9B4F7D5CB8F3}" presName="adorn" presStyleLbl="fgAccFollowNode1" presStyleIdx="1" presStyleCnt="3" custScaleX="87024" custScaleY="81147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E4F331AF-4651-465B-A15F-4BBE24B746CA}" type="pres">
      <dgm:prSet presAssocID="{B625A7E5-BE61-4687-96FB-C6D9F599B03F}" presName="sibTrans" presStyleLbl="sibTrans2D1" presStyleIdx="0" presStyleCnt="0"/>
      <dgm:spPr/>
      <dgm:t>
        <a:bodyPr/>
        <a:lstStyle/>
        <a:p>
          <a:endParaRPr lang="it-IT"/>
        </a:p>
      </dgm:t>
    </dgm:pt>
    <dgm:pt modelId="{2D47BC1A-AC8C-4FDF-BE54-FCDEF3AE4142}" type="pres">
      <dgm:prSet presAssocID="{21AAEAA2-CD6B-491C-89B0-FF73B4E17F66}" presName="compNode" presStyleCnt="0"/>
      <dgm:spPr/>
    </dgm:pt>
    <dgm:pt modelId="{173519A1-8964-44F9-B05C-AC9219ADF43E}" type="pres">
      <dgm:prSet presAssocID="{21AAEAA2-CD6B-491C-89B0-FF73B4E17F66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6B4F62E-63EE-4688-9410-880067198C0D}" type="pres">
      <dgm:prSet presAssocID="{21AAEAA2-CD6B-491C-89B0-FF73B4E17F6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956035-B7F9-4712-93FC-C491D365FBF4}" type="pres">
      <dgm:prSet presAssocID="{21AAEAA2-CD6B-491C-89B0-FF73B4E17F66}" presName="parentRect" presStyleLbl="alignNode1" presStyleIdx="2" presStyleCnt="3"/>
      <dgm:spPr/>
      <dgm:t>
        <a:bodyPr/>
        <a:lstStyle/>
        <a:p>
          <a:endParaRPr lang="it-IT"/>
        </a:p>
      </dgm:t>
    </dgm:pt>
    <dgm:pt modelId="{32D97B6E-5C35-415F-AA19-8743E066AE38}" type="pres">
      <dgm:prSet presAssocID="{21AAEAA2-CD6B-491C-89B0-FF73B4E17F66}" presName="adorn" presStyleLbl="fgAccFollowNode1" presStyleIdx="2" presStyleCnt="3" custScaleX="87024" custScaleY="80656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solidFill>
            <a:srgbClr val="121A8B">
              <a:alpha val="90000"/>
            </a:srgbClr>
          </a:solidFill>
        </a:ln>
      </dgm:spPr>
      <dgm:t>
        <a:bodyPr/>
        <a:lstStyle/>
        <a:p>
          <a:endParaRPr lang="it-IT"/>
        </a:p>
      </dgm:t>
    </dgm:pt>
  </dgm:ptLst>
  <dgm:cxnLst>
    <dgm:cxn modelId="{97E2F266-D8D5-4ECB-BA83-E70CD5E403DA}" type="presOf" srcId="{21AAEAA2-CD6B-491C-89B0-FF73B4E17F66}" destId="{21956035-B7F9-4712-93FC-C491D365FBF4}" srcOrd="1" destOrd="0" presId="urn:microsoft.com/office/officeart/2005/8/layout/bList2"/>
    <dgm:cxn modelId="{90DA30D0-1B0F-490B-A828-19C6755C3315}" type="presOf" srcId="{1759E7A5-C9AE-44D6-8AD0-4F6D44F350CB}" destId="{8F9FB4A2-8CE0-4102-A098-DD484869B920}" srcOrd="0" destOrd="0" presId="urn:microsoft.com/office/officeart/2005/8/layout/bList2"/>
    <dgm:cxn modelId="{B073020B-AEC5-48C4-8E66-F20B8A7C9B37}" type="presOf" srcId="{21AAEAA2-CD6B-491C-89B0-FF73B4E17F66}" destId="{B6B4F62E-63EE-4688-9410-880067198C0D}" srcOrd="0" destOrd="0" presId="urn:microsoft.com/office/officeart/2005/8/layout/bList2"/>
    <dgm:cxn modelId="{5FD92AEF-1519-4C50-8349-4F7CCB382A36}" srcId="{B7D724FD-C357-4FB8-BF8E-1A9129A976D1}" destId="{6913BD15-D50A-493D-BBF5-02E8CBABF054}" srcOrd="0" destOrd="0" parTransId="{A3CFE33B-91F4-44CC-9C39-6994DE3F0411}" sibTransId="{139C3A19-F070-4869-8570-3C65C9ED7125}"/>
    <dgm:cxn modelId="{8C725C5B-5845-4E12-9BEF-BD41DCB4E5FA}" type="presOf" srcId="{B625A7E5-BE61-4687-96FB-C6D9F599B03F}" destId="{E4F331AF-4651-465B-A15F-4BBE24B746CA}" srcOrd="0" destOrd="0" presId="urn:microsoft.com/office/officeart/2005/8/layout/bList2"/>
    <dgm:cxn modelId="{0FF66179-932D-4B74-95A7-E5E03A868F15}" srcId="{B7D724FD-C357-4FB8-BF8E-1A9129A976D1}" destId="{21AAEAA2-CD6B-491C-89B0-FF73B4E17F66}" srcOrd="2" destOrd="0" parTransId="{32156ADC-3E64-4F10-9165-AE3F92A97B57}" sibTransId="{E5D65EA9-49A1-4166-ABDB-7434C2A14B29}"/>
    <dgm:cxn modelId="{75CF4ABB-81BF-4629-B5F8-5DA335FE70E6}" type="presOf" srcId="{73DA0B7A-0AD6-465B-99B6-9B4F7D5CB8F3}" destId="{F13B7E7A-2216-4949-BC11-4C761CC6DA91}" srcOrd="0" destOrd="0" presId="urn:microsoft.com/office/officeart/2005/8/layout/bList2"/>
    <dgm:cxn modelId="{343A368B-7621-4A17-A9C0-E0CED6CC5709}" srcId="{B7D724FD-C357-4FB8-BF8E-1A9129A976D1}" destId="{73DA0B7A-0AD6-465B-99B6-9B4F7D5CB8F3}" srcOrd="1" destOrd="0" parTransId="{6A1C111E-3674-49D8-9C2A-B38121FADE87}" sibTransId="{B625A7E5-BE61-4687-96FB-C6D9F599B03F}"/>
    <dgm:cxn modelId="{F0A87700-CCE4-4B77-95F2-5CB7CCE042EE}" srcId="{73DA0B7A-0AD6-465B-99B6-9B4F7D5CB8F3}" destId="{3929D340-5682-429C-B4E3-0EB27F8F0F46}" srcOrd="0" destOrd="0" parTransId="{70FE293E-84C1-4338-A250-BEEB656AAE86}" sibTransId="{26C7FD76-1273-46E2-809C-97BA1CA599CD}"/>
    <dgm:cxn modelId="{75D4DDA4-B027-4D5F-BB85-4178CE86C07E}" srcId="{21AAEAA2-CD6B-491C-89B0-FF73B4E17F66}" destId="{8B87CAB3-01DA-4AB3-89B2-592123E6CD63}" srcOrd="0" destOrd="0" parTransId="{96D21336-8D86-4A7D-87E5-AEB8EB0BF916}" sibTransId="{30AA45FC-2DBD-461A-98DA-CC17CDF51DCE}"/>
    <dgm:cxn modelId="{FFD0A437-EE50-4FAB-ABC3-5EFFB4754484}" type="presOf" srcId="{3929D340-5682-429C-B4E3-0EB27F8F0F46}" destId="{B2049F64-C844-4E6D-A0A8-50220A5C961F}" srcOrd="0" destOrd="0" presId="urn:microsoft.com/office/officeart/2005/8/layout/bList2"/>
    <dgm:cxn modelId="{9FAAF0EC-54DB-4C80-B613-E0FF44C720F7}" type="presOf" srcId="{73DA0B7A-0AD6-465B-99B6-9B4F7D5CB8F3}" destId="{5CEA8449-F42F-4196-8233-68A35161D8BA}" srcOrd="1" destOrd="0" presId="urn:microsoft.com/office/officeart/2005/8/layout/bList2"/>
    <dgm:cxn modelId="{67DCA9B5-A968-4389-9191-D79C587594C3}" type="presOf" srcId="{6913BD15-D50A-493D-BBF5-02E8CBABF054}" destId="{3796EDA6-7629-4CB1-A06F-974F4EE0F66E}" srcOrd="0" destOrd="0" presId="urn:microsoft.com/office/officeart/2005/8/layout/bList2"/>
    <dgm:cxn modelId="{82412BD2-E20B-4317-B3FF-C00C1598637C}" type="presOf" srcId="{8B87CAB3-01DA-4AB3-89B2-592123E6CD63}" destId="{173519A1-8964-44F9-B05C-AC9219ADF43E}" srcOrd="0" destOrd="0" presId="urn:microsoft.com/office/officeart/2005/8/layout/bList2"/>
    <dgm:cxn modelId="{6A754E35-A09F-4E94-8E71-8DA3B85AD061}" type="presOf" srcId="{B7D724FD-C357-4FB8-BF8E-1A9129A976D1}" destId="{D92EE8EC-E1C9-48D2-84D0-8FFC59ED4060}" srcOrd="0" destOrd="0" presId="urn:microsoft.com/office/officeart/2005/8/layout/bList2"/>
    <dgm:cxn modelId="{4696B308-DF16-4134-B4B5-2573CF76EED9}" type="presOf" srcId="{6913BD15-D50A-493D-BBF5-02E8CBABF054}" destId="{07042892-597A-4CC1-A1A3-B8F9F9E9393C}" srcOrd="1" destOrd="0" presId="urn:microsoft.com/office/officeart/2005/8/layout/bList2"/>
    <dgm:cxn modelId="{69D7940D-C57F-4428-A63B-3DCE2EC62938}" srcId="{6913BD15-D50A-493D-BBF5-02E8CBABF054}" destId="{1759E7A5-C9AE-44D6-8AD0-4F6D44F350CB}" srcOrd="0" destOrd="0" parTransId="{EE720343-EEE2-4C05-BA74-9D61D25A6109}" sibTransId="{B86C097B-5181-4579-AA8D-BAFCA38034B9}"/>
    <dgm:cxn modelId="{0A23D20D-D633-4D3B-86CC-D2667E83ADB5}" type="presOf" srcId="{139C3A19-F070-4869-8570-3C65C9ED7125}" destId="{AD504FC2-4854-482C-BD88-868132272227}" srcOrd="0" destOrd="0" presId="urn:microsoft.com/office/officeart/2005/8/layout/bList2"/>
    <dgm:cxn modelId="{C9FA73D5-0BCF-4E8C-918C-8C45FA554073}" type="presParOf" srcId="{D92EE8EC-E1C9-48D2-84D0-8FFC59ED4060}" destId="{DE992A7E-C6F5-4BEC-A02D-7EDF9CFFF9A3}" srcOrd="0" destOrd="0" presId="urn:microsoft.com/office/officeart/2005/8/layout/bList2"/>
    <dgm:cxn modelId="{2270F02F-625E-466F-B1DC-66290AE30FAF}" type="presParOf" srcId="{DE992A7E-C6F5-4BEC-A02D-7EDF9CFFF9A3}" destId="{8F9FB4A2-8CE0-4102-A098-DD484869B920}" srcOrd="0" destOrd="0" presId="urn:microsoft.com/office/officeart/2005/8/layout/bList2"/>
    <dgm:cxn modelId="{0A7978E2-C49F-4AD8-813E-C7D1D0E4A18A}" type="presParOf" srcId="{DE992A7E-C6F5-4BEC-A02D-7EDF9CFFF9A3}" destId="{3796EDA6-7629-4CB1-A06F-974F4EE0F66E}" srcOrd="1" destOrd="0" presId="urn:microsoft.com/office/officeart/2005/8/layout/bList2"/>
    <dgm:cxn modelId="{F4300564-F3EE-4354-8472-6EE9BA9C00B3}" type="presParOf" srcId="{DE992A7E-C6F5-4BEC-A02D-7EDF9CFFF9A3}" destId="{07042892-597A-4CC1-A1A3-B8F9F9E9393C}" srcOrd="2" destOrd="0" presId="urn:microsoft.com/office/officeart/2005/8/layout/bList2"/>
    <dgm:cxn modelId="{479F98E2-66B7-480A-806A-8675E66A1F6C}" type="presParOf" srcId="{DE992A7E-C6F5-4BEC-A02D-7EDF9CFFF9A3}" destId="{2FAB2AC9-D8BF-4AFB-8F2C-538DCC3C3224}" srcOrd="3" destOrd="0" presId="urn:microsoft.com/office/officeart/2005/8/layout/bList2"/>
    <dgm:cxn modelId="{EF22B07D-F5E8-424C-A124-3D1DC8594BE6}" type="presParOf" srcId="{D92EE8EC-E1C9-48D2-84D0-8FFC59ED4060}" destId="{AD504FC2-4854-482C-BD88-868132272227}" srcOrd="1" destOrd="0" presId="urn:microsoft.com/office/officeart/2005/8/layout/bList2"/>
    <dgm:cxn modelId="{E3929D31-78FF-43A2-AF1B-C24B19184A4A}" type="presParOf" srcId="{D92EE8EC-E1C9-48D2-84D0-8FFC59ED4060}" destId="{E47A65F5-75C0-4FEB-B3A0-CD82CB8F15FA}" srcOrd="2" destOrd="0" presId="urn:microsoft.com/office/officeart/2005/8/layout/bList2"/>
    <dgm:cxn modelId="{8E7C1CE2-15D5-40EF-B7A1-118788B2B69B}" type="presParOf" srcId="{E47A65F5-75C0-4FEB-B3A0-CD82CB8F15FA}" destId="{B2049F64-C844-4E6D-A0A8-50220A5C961F}" srcOrd="0" destOrd="0" presId="urn:microsoft.com/office/officeart/2005/8/layout/bList2"/>
    <dgm:cxn modelId="{FA522DC5-186B-46AD-97D9-428DA6A3BC74}" type="presParOf" srcId="{E47A65F5-75C0-4FEB-B3A0-CD82CB8F15FA}" destId="{F13B7E7A-2216-4949-BC11-4C761CC6DA91}" srcOrd="1" destOrd="0" presId="urn:microsoft.com/office/officeart/2005/8/layout/bList2"/>
    <dgm:cxn modelId="{BB600713-DFA2-4EB8-8B24-2BE218AB9127}" type="presParOf" srcId="{E47A65F5-75C0-4FEB-B3A0-CD82CB8F15FA}" destId="{5CEA8449-F42F-4196-8233-68A35161D8BA}" srcOrd="2" destOrd="0" presId="urn:microsoft.com/office/officeart/2005/8/layout/bList2"/>
    <dgm:cxn modelId="{61EA0A38-D1C6-4E8C-9278-507EAA7B53A1}" type="presParOf" srcId="{E47A65F5-75C0-4FEB-B3A0-CD82CB8F15FA}" destId="{2F550C1D-84AC-41D9-BAC1-ADC4D89723D4}" srcOrd="3" destOrd="0" presId="urn:microsoft.com/office/officeart/2005/8/layout/bList2"/>
    <dgm:cxn modelId="{1889EC49-0B39-4CC1-954A-F6D8FF2E43FF}" type="presParOf" srcId="{D92EE8EC-E1C9-48D2-84D0-8FFC59ED4060}" destId="{E4F331AF-4651-465B-A15F-4BBE24B746CA}" srcOrd="3" destOrd="0" presId="urn:microsoft.com/office/officeart/2005/8/layout/bList2"/>
    <dgm:cxn modelId="{75FB6300-DF7C-4DD2-88E3-4148BCE5CA03}" type="presParOf" srcId="{D92EE8EC-E1C9-48D2-84D0-8FFC59ED4060}" destId="{2D47BC1A-AC8C-4FDF-BE54-FCDEF3AE4142}" srcOrd="4" destOrd="0" presId="urn:microsoft.com/office/officeart/2005/8/layout/bList2"/>
    <dgm:cxn modelId="{D18E8BBF-BD22-4040-83BF-53098B6BB781}" type="presParOf" srcId="{2D47BC1A-AC8C-4FDF-BE54-FCDEF3AE4142}" destId="{173519A1-8964-44F9-B05C-AC9219ADF43E}" srcOrd="0" destOrd="0" presId="urn:microsoft.com/office/officeart/2005/8/layout/bList2"/>
    <dgm:cxn modelId="{F24D4718-DFFB-4578-A3CD-C075D9FEE937}" type="presParOf" srcId="{2D47BC1A-AC8C-4FDF-BE54-FCDEF3AE4142}" destId="{B6B4F62E-63EE-4688-9410-880067198C0D}" srcOrd="1" destOrd="0" presId="urn:microsoft.com/office/officeart/2005/8/layout/bList2"/>
    <dgm:cxn modelId="{EDDC7F52-8F36-4540-9196-E06C992609C2}" type="presParOf" srcId="{2D47BC1A-AC8C-4FDF-BE54-FCDEF3AE4142}" destId="{21956035-B7F9-4712-93FC-C491D365FBF4}" srcOrd="2" destOrd="0" presId="urn:microsoft.com/office/officeart/2005/8/layout/bList2"/>
    <dgm:cxn modelId="{CE1310F9-6C96-4EE1-8C93-42C25D823BDD}" type="presParOf" srcId="{2D47BC1A-AC8C-4FDF-BE54-FCDEF3AE4142}" destId="{32D97B6E-5C35-415F-AA19-8743E066AE38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1F605-5CC2-534F-BA40-75A1D8EA7D37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635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C75486-75A1-824F-9565-8FF9B5C5A26E}">
      <dsp:nvSpPr>
        <dsp:cNvPr id="0" name=""/>
        <dsp:cNvSpPr/>
      </dsp:nvSpPr>
      <dsp:spPr>
        <a:xfrm>
          <a:off x="564979" y="406400"/>
          <a:ext cx="7516737" cy="812800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Richiesta di attività valutative in itinere per accompagnare l’evoluzione del POR Calabria FESR - FSE 2014/2020 </a:t>
          </a:r>
          <a:endParaRPr lang="it-IT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64979" y="406400"/>
        <a:ext cx="7516737" cy="812800"/>
      </dsp:txXfrm>
    </dsp:sp>
    <dsp:sp modelId="{CC9EE435-BAA0-EA4B-9CF3-917A8185FB73}">
      <dsp:nvSpPr>
        <dsp:cNvPr id="0" name=""/>
        <dsp:cNvSpPr/>
      </dsp:nvSpPr>
      <dsp:spPr>
        <a:xfrm>
          <a:off x="0" y="380532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4F2DC4-409D-854F-A8E9-25A3A1F32107}">
      <dsp:nvSpPr>
        <dsp:cNvPr id="0" name=""/>
        <dsp:cNvSpPr/>
      </dsp:nvSpPr>
      <dsp:spPr>
        <a:xfrm>
          <a:off x="860432" y="1625599"/>
          <a:ext cx="7221284" cy="812800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Valorizzazione delle competenze interne e </a:t>
          </a:r>
          <a:r>
            <a:rPr lang="it-IT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ruolo di rilievo del </a:t>
          </a:r>
          <a:r>
            <a:rPr lang="it-IT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Nucleo Regionale di Valutazione e Verifica degli Investimenti Pubblici (</a:t>
          </a:r>
          <a:r>
            <a:rPr lang="it-IT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NRVVIP) nell’attuazione del </a:t>
          </a:r>
          <a:r>
            <a:rPr lang="it-IT" sz="18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PdV</a:t>
          </a:r>
          <a:r>
            <a:rPr lang="it-IT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endParaRPr lang="it-IT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60432" y="1625599"/>
        <a:ext cx="7221284" cy="812800"/>
      </dsp:txXfrm>
    </dsp:sp>
    <dsp:sp modelId="{8B44562C-4CED-6D4A-9E54-8E2E76C8283A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D08E11-85BC-E847-A403-964591D7D317}">
      <dsp:nvSpPr>
        <dsp:cNvPr id="0" name=""/>
        <dsp:cNvSpPr/>
      </dsp:nvSpPr>
      <dsp:spPr>
        <a:xfrm>
          <a:off x="564979" y="2844800"/>
          <a:ext cx="7516737" cy="812800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5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altLang="it-IT" sz="1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Coordinamento </a:t>
          </a:r>
          <a:r>
            <a:rPr lang="it-IT" altLang="it-IT" sz="1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e </a:t>
          </a:r>
          <a:r>
            <a:rPr lang="it-IT" altLang="it-IT" sz="1800" kern="1200" dirty="0" smtClean="0">
              <a:latin typeface="Calibri" panose="020F0502020204030204" pitchFamily="34" charset="0"/>
              <a:cs typeface="Times New Roman" panose="02020603050405020304" pitchFamily="18" charset="0"/>
            </a:rPr>
            <a:t>integrazione delle attività di valutazione del POR e dei programmi nazionali che intervengono sugli stessi ambiti</a:t>
          </a:r>
          <a:endParaRPr lang="it-IT" sz="1800" b="1" kern="1200" dirty="0">
            <a:latin typeface="Calibri"/>
            <a:cs typeface="Calibri"/>
          </a:endParaRPr>
        </a:p>
      </dsp:txBody>
      <dsp:txXfrm>
        <a:off x="564979" y="2844800"/>
        <a:ext cx="7516737" cy="812800"/>
      </dsp:txXfrm>
    </dsp:sp>
    <dsp:sp modelId="{8C650B3C-C309-BA41-B802-41497D34F6FD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FB4A2-8CE0-4102-A098-DD484869B920}">
      <dsp:nvSpPr>
        <dsp:cNvPr id="0" name=""/>
        <dsp:cNvSpPr/>
      </dsp:nvSpPr>
      <dsp:spPr>
        <a:xfrm>
          <a:off x="5749" y="486031"/>
          <a:ext cx="2422980" cy="180870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Il NRVVIP effettua le valutazioni </a:t>
          </a:r>
          <a:r>
            <a:rPr lang="it-IT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interne, gestendone tutte le fasi, dalla definizione del disegno valutativo alla stesura del Rapporto di Valutazione</a:t>
          </a:r>
          <a:endParaRPr lang="it-IT" sz="1600" kern="1200" dirty="0"/>
        </a:p>
      </dsp:txBody>
      <dsp:txXfrm>
        <a:off x="48129" y="528411"/>
        <a:ext cx="2338220" cy="1766323"/>
      </dsp:txXfrm>
    </dsp:sp>
    <dsp:sp modelId="{07042892-597A-4CC1-A1A3-B8F9F9E9393C}">
      <dsp:nvSpPr>
        <dsp:cNvPr id="0" name=""/>
        <dsp:cNvSpPr/>
      </dsp:nvSpPr>
      <dsp:spPr>
        <a:xfrm>
          <a:off x="5749" y="2294735"/>
          <a:ext cx="2422980" cy="77774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Valutazioni interne</a:t>
          </a:r>
          <a:endParaRPr lang="it-IT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749" y="2294735"/>
        <a:ext cx="1706324" cy="777742"/>
      </dsp:txXfrm>
    </dsp:sp>
    <dsp:sp modelId="{2FAB2AC9-D8BF-4AFB-8F2C-538DCC3C3224}">
      <dsp:nvSpPr>
        <dsp:cNvPr id="0" name=""/>
        <dsp:cNvSpPr/>
      </dsp:nvSpPr>
      <dsp:spPr>
        <a:xfrm>
          <a:off x="1834093" y="2471254"/>
          <a:ext cx="741087" cy="68816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accent6">
              <a:alpha val="9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2049F64-C844-4E6D-A0A8-50220A5C961F}">
      <dsp:nvSpPr>
        <dsp:cNvPr id="0" name=""/>
        <dsp:cNvSpPr/>
      </dsp:nvSpPr>
      <dsp:spPr>
        <a:xfrm>
          <a:off x="2785278" y="486031"/>
          <a:ext cx="2422980" cy="180870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183903"/>
              <a:satOff val="0"/>
              <a:lumOff val="-519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Il NRVVIP effettua le valutazioni </a:t>
          </a:r>
          <a:r>
            <a:rPr lang="it-IT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avvalendosi di soggetti esterni con ruoli di supervisione scientifica o di consulenza specifica</a:t>
          </a:r>
          <a:endParaRPr lang="it-IT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827658" y="528411"/>
        <a:ext cx="2338220" cy="1766323"/>
      </dsp:txXfrm>
    </dsp:sp>
    <dsp:sp modelId="{5CEA8449-F42F-4196-8233-68A35161D8BA}">
      <dsp:nvSpPr>
        <dsp:cNvPr id="0" name=""/>
        <dsp:cNvSpPr/>
      </dsp:nvSpPr>
      <dsp:spPr>
        <a:xfrm>
          <a:off x="2785278" y="2294735"/>
          <a:ext cx="2422980" cy="777742"/>
        </a:xfrm>
        <a:prstGeom prst="rect">
          <a:avLst/>
        </a:prstGeom>
        <a:gradFill rotWithShape="0">
          <a:gsLst>
            <a:gs pos="0">
              <a:schemeClr val="accent5">
                <a:hueOff val="183903"/>
                <a:satOff val="0"/>
                <a:lumOff val="-5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183903"/>
                <a:satOff val="0"/>
                <a:lumOff val="-5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183903"/>
                <a:satOff val="0"/>
                <a:lumOff val="-5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183903"/>
              <a:satOff val="0"/>
              <a:lumOff val="-519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Valutazioni miste</a:t>
          </a:r>
          <a:endParaRPr lang="it-IT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785278" y="2294735"/>
        <a:ext cx="1706324" cy="777742"/>
      </dsp:txXfrm>
    </dsp:sp>
    <dsp:sp modelId="{2F550C1D-84AC-41D9-BAC1-ADC4D89723D4}">
      <dsp:nvSpPr>
        <dsp:cNvPr id="0" name=""/>
        <dsp:cNvSpPr/>
      </dsp:nvSpPr>
      <dsp:spPr>
        <a:xfrm>
          <a:off x="4615166" y="2498213"/>
          <a:ext cx="738001" cy="68816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3519A1-8964-44F9-B05C-AC9219ADF43E}">
      <dsp:nvSpPr>
        <dsp:cNvPr id="0" name=""/>
        <dsp:cNvSpPr/>
      </dsp:nvSpPr>
      <dsp:spPr>
        <a:xfrm>
          <a:off x="5563264" y="487072"/>
          <a:ext cx="2422980" cy="1808703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367806"/>
              <a:satOff val="0"/>
              <a:lumOff val="-1039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il NRVVIP supporta l’AdG nella definizione del disegno valutativo, nella selezione dei </a:t>
          </a:r>
          <a:r>
            <a:rPr lang="it-IT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valutatori, </a:t>
          </a:r>
          <a:r>
            <a:rPr lang="it-IT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nella gestione delle </a:t>
          </a:r>
          <a:r>
            <a:rPr lang="it-IT" sz="16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attività e nel controllo di qualità</a:t>
          </a:r>
          <a:endParaRPr lang="it-IT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605644" y="529452"/>
        <a:ext cx="2338220" cy="1766323"/>
      </dsp:txXfrm>
    </dsp:sp>
    <dsp:sp modelId="{21956035-B7F9-4712-93FC-C491D365FBF4}">
      <dsp:nvSpPr>
        <dsp:cNvPr id="0" name=""/>
        <dsp:cNvSpPr/>
      </dsp:nvSpPr>
      <dsp:spPr>
        <a:xfrm>
          <a:off x="5563264" y="2295776"/>
          <a:ext cx="2422980" cy="777742"/>
        </a:xfrm>
        <a:prstGeom prst="rect">
          <a:avLst/>
        </a:prstGeom>
        <a:gradFill rotWithShape="0">
          <a:gsLst>
            <a:gs pos="0">
              <a:schemeClr val="accent5">
                <a:hueOff val="367806"/>
                <a:satOff val="0"/>
                <a:lumOff val="-103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367806"/>
                <a:satOff val="0"/>
                <a:lumOff val="-103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367806"/>
                <a:satOff val="0"/>
                <a:lumOff val="-103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367806"/>
              <a:satOff val="0"/>
              <a:lumOff val="-1039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2540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Valutazioni esterne</a:t>
          </a:r>
          <a:endParaRPr lang="it-IT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563264" y="2295776"/>
        <a:ext cx="1706324" cy="777742"/>
      </dsp:txXfrm>
    </dsp:sp>
    <dsp:sp modelId="{32D97B6E-5C35-415F-AA19-8743E066AE38}">
      <dsp:nvSpPr>
        <dsp:cNvPr id="0" name=""/>
        <dsp:cNvSpPr/>
      </dsp:nvSpPr>
      <dsp:spPr>
        <a:xfrm>
          <a:off x="7393152" y="2501336"/>
          <a:ext cx="738001" cy="683997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6350" cap="flat" cmpd="sng" algn="ctr">
          <a:solidFill>
            <a:srgbClr val="121A8B">
              <a:alpha val="9000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F32EC-A880-49EB-8C2F-DF8C7E521F06}" type="datetimeFigureOut">
              <a:rPr lang="it-IT" smtClean="0"/>
              <a:t>05/07/2018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A43D4-4EAE-4462-939D-C414611CDC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615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52A99-A0AC-4C76-B422-1174C7739604}" type="datetimeFigureOut">
              <a:rPr lang="it-IT" smtClean="0"/>
              <a:pPr/>
              <a:t>05/07/2018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77DC-520E-48C7-B9F0-63408CC53CC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69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  <p:sp>
        <p:nvSpPr>
          <p:cNvPr id="40964" name="Segnaposto data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C4B8C23-51E2-4A89-A6C6-60F400DD3DE9}" type="datetime1">
              <a:rPr lang="it-IT" altLang="it-IT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05/07/2018</a:t>
            </a:fld>
            <a:endParaRPr lang="en-US" altLang="it-IT" smtClean="0">
              <a:solidFill>
                <a:prstClr val="black"/>
              </a:solidFill>
            </a:endParaRPr>
          </a:p>
        </p:txBody>
      </p:sp>
      <p:sp>
        <p:nvSpPr>
          <p:cNvPr id="40965" name="Segnaposto piè di pagina 5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mtClean="0">
                <a:solidFill>
                  <a:prstClr val="black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98697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0521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77DC-520E-48C7-B9F0-63408CC53CC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84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05/07/2018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05/07/2018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05/07/2018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0B58F-E9E4-4DCA-9E18-6E4D1AF0E004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A4E34-CABE-4280-B40F-89AE4F8A4D0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28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188E-5231-4D9B-BF86-DEFBC5EFB75B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9D201-36D6-4614-8F92-0BE712BC1E58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524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FB853-FDE4-48D9-97D4-300B7E1914A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CBA00-E806-4827-A98B-59BC29C2532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1623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E3A86-1A72-4C01-B8AA-BC1C0D12D40E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70CA-D03A-455A-A65E-BBB40C14F5D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758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B212A-06F7-4A44-BEDA-76019B8BD948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1F78-DF6C-437B-9030-1A72340ECC5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600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063CD-A3EF-400E-86E6-032A701A69C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1C2DD-6C19-4DC0-A715-F4B15DCF366F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4110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903EF-21E7-42B6-9193-1693D97FD0E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6750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AFC2-1E36-41F9-B4F9-B805A41DEC26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1DAFF-0554-45D6-95A5-2DE08BBEED60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82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05/07/2018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5292080" y="5517232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5920-81C4-4077-960C-1C745106193D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73F4D-05CE-4141-A8E2-3457D0F846D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85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0FC79-31EF-4A60-9D63-B0194B9E8580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7F354-27BC-4B5D-88D3-A05467B1279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8399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801666"/>
            <a:ext cx="1971675" cy="537529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052186"/>
            <a:ext cx="5800725" cy="51247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F41C1-AD49-422A-BDAB-62B5342D310A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E4FE5-E17F-4777-9212-61399A113C47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36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05/07/2018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05/07/2018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903745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05/07/2018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05/07/2018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05/07/2018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49D355-16BD-4E45-BD9A-5EA878CF7CBD}" type="datetimeFigureOut">
              <a:rPr lang="it-IT" smtClean="0"/>
              <a:pPr/>
              <a:t>05/07/2018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grpSp>
        <p:nvGrpSpPr>
          <p:cNvPr id="11" name="Gruppo 9"/>
          <p:cNvGrpSpPr/>
          <p:nvPr userDrawn="1"/>
        </p:nvGrpSpPr>
        <p:grpSpPr>
          <a:xfrm>
            <a:off x="-19050" y="-12700"/>
            <a:ext cx="9163049" cy="1133475"/>
            <a:chOff x="0" y="-12700"/>
            <a:chExt cx="12217399" cy="1133475"/>
          </a:xfrm>
        </p:grpSpPr>
        <p:pic>
          <p:nvPicPr>
            <p:cNvPr id="13" name="Immagine 1"/>
            <p:cNvPicPr>
              <a:picLocks noChangeAspect="1"/>
            </p:cNvPicPr>
            <p:nvPr userDrawn="1"/>
          </p:nvPicPr>
          <p:blipFill>
            <a:blip r:embed="rId13"/>
            <a:srcRect l="87214"/>
            <a:stretch>
              <a:fillRect/>
            </a:stretch>
          </p:blipFill>
          <p:spPr bwMode="auto">
            <a:xfrm>
              <a:off x="0" y="-12700"/>
              <a:ext cx="4873261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magine 1"/>
            <p:cNvPicPr>
              <a:picLocks noChangeAspect="1"/>
            </p:cNvPicPr>
            <p:nvPr/>
          </p:nvPicPr>
          <p:blipFill rotWithShape="1">
            <a:blip r:embed="rId13"/>
            <a:srcRect l="33158"/>
            <a:stretch/>
          </p:blipFill>
          <p:spPr bwMode="auto">
            <a:xfrm>
              <a:off x="4805192" y="-12700"/>
              <a:ext cx="7412207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Rectangle 16"/>
          <p:cNvSpPr/>
          <p:nvPr userDrawn="1"/>
        </p:nvSpPr>
        <p:spPr>
          <a:xfrm>
            <a:off x="437866" y="6075066"/>
            <a:ext cx="8280000" cy="10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1" descr="Bandiera 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475" y="6237312"/>
            <a:ext cx="737157" cy="4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http://iis-ceccano.gov.it/wp-content/themes/Pasw2013/images/Stemma_repubblica_italiana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9930" y="6236848"/>
            <a:ext cx="384088" cy="43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 userDrawn="1"/>
        </p:nvSpPr>
        <p:spPr>
          <a:xfrm>
            <a:off x="416056" y="6660000"/>
            <a:ext cx="987592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UNIONE EUROPEA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4766514" y="6660000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REGIONE CALABRIA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2606274" y="6659488"/>
            <a:ext cx="1173638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REPUBBLICA</a:t>
            </a:r>
            <a:r>
              <a:rPr lang="it-IT" sz="1000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ITALIANA</a:t>
            </a:r>
            <a:endParaRPr lang="it-IT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1" name="Picture 30" descr="C:\Users\simona.sita\Desktop\loghi ufficiali\PORCalabria14-20.pn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495" y="6280043"/>
            <a:ext cx="1780953" cy="5333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www.notia.it/wp-content/uploads/2014/08/stemma-regione-calabria.gif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2232" y="6238800"/>
            <a:ext cx="397472" cy="43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861" y="1252602"/>
            <a:ext cx="78867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28650" y="2151303"/>
            <a:ext cx="7886700" cy="381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3E24E7-F508-429F-B15B-E68D883E3112}" type="datetimeFigureOut">
              <a:rPr lang="it-IT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05/07/2018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40B0E0D-AB4C-45F7-AD69-8343AF05B42C}" type="slidenum">
              <a:rPr lang="it-IT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latin typeface="Calibri" pitchFamily="34" charset="0"/>
            </a:endParaRPr>
          </a:p>
        </p:txBody>
      </p:sp>
      <p:pic>
        <p:nvPicPr>
          <p:cNvPr id="8" name="Immagine 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9050" y="5895976"/>
            <a:ext cx="9144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uppo 11"/>
          <p:cNvGrpSpPr/>
          <p:nvPr userDrawn="1"/>
        </p:nvGrpSpPr>
        <p:grpSpPr>
          <a:xfrm>
            <a:off x="-19050" y="-12700"/>
            <a:ext cx="9163050" cy="1133475"/>
            <a:chOff x="0" y="-12700"/>
            <a:chExt cx="12217400" cy="1133475"/>
          </a:xfrm>
        </p:grpSpPr>
        <p:grpSp>
          <p:nvGrpSpPr>
            <p:cNvPr id="11" name="Gruppo 9"/>
            <p:cNvGrpSpPr/>
            <p:nvPr userDrawn="1"/>
          </p:nvGrpSpPr>
          <p:grpSpPr>
            <a:xfrm>
              <a:off x="0" y="-12700"/>
              <a:ext cx="12217400" cy="1133475"/>
              <a:chOff x="0" y="-12700"/>
              <a:chExt cx="12217400" cy="1133475"/>
            </a:xfrm>
          </p:grpSpPr>
          <p:pic>
            <p:nvPicPr>
              <p:cNvPr id="13" name="Immagine 1"/>
              <p:cNvPicPr>
                <a:picLocks noChangeAspect="1"/>
              </p:cNvPicPr>
              <p:nvPr userDrawn="1"/>
            </p:nvPicPr>
            <p:blipFill>
              <a:blip r:embed="rId14"/>
              <a:srcRect l="87214"/>
              <a:stretch>
                <a:fillRect/>
              </a:stretch>
            </p:blipFill>
            <p:spPr bwMode="auto">
              <a:xfrm>
                <a:off x="0" y="-12700"/>
                <a:ext cx="15621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Immagine 1"/>
              <p:cNvPicPr>
                <a:picLocks noChangeAspect="1"/>
              </p:cNvPicPr>
              <p:nvPr/>
            </p:nvPicPr>
            <p:blipFill>
              <a:blip r:embed="rId14"/>
              <a:srcRect l="10395"/>
              <a:stretch>
                <a:fillRect/>
              </a:stretch>
            </p:blipFill>
            <p:spPr bwMode="auto">
              <a:xfrm>
                <a:off x="1270000" y="-12700"/>
                <a:ext cx="10947400" cy="1133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2" name="CasellaDiTesto 11"/>
            <p:cNvSpPr txBox="1"/>
            <p:nvPr userDrawn="1"/>
          </p:nvSpPr>
          <p:spPr>
            <a:xfrm>
              <a:off x="749300" y="63500"/>
              <a:ext cx="3675978" cy="55399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it-IT" sz="3000" b="1" i="1" dirty="0">
                <a:solidFill>
                  <a:prstClr val="white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76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396"/>
            <a:ext cx="92170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04566" y="1441004"/>
            <a:ext cx="4689476" cy="4391025"/>
            <a:chOff x="-684584" y="1340768"/>
            <a:chExt cx="4689888" cy="4392488"/>
          </a:xfrm>
          <a:solidFill>
            <a:schemeClr val="bg1">
              <a:lumMod val="95000"/>
              <a:alpha val="55000"/>
            </a:schemeClr>
          </a:solidFill>
        </p:grpSpPr>
        <p:sp>
          <p:nvSpPr>
            <p:cNvPr id="3" name="Oval 2"/>
            <p:cNvSpPr/>
            <p:nvPr/>
          </p:nvSpPr>
          <p:spPr>
            <a:xfrm>
              <a:off x="-684584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387695" y="1340768"/>
              <a:ext cx="4392999" cy="43924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052" name="Rettangolo 1"/>
          <p:cNvSpPr>
            <a:spLocks noChangeArrowheads="1"/>
          </p:cNvSpPr>
          <p:nvPr/>
        </p:nvSpPr>
        <p:spPr bwMode="auto">
          <a:xfrm>
            <a:off x="1498600" y="1928356"/>
            <a:ext cx="6146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it-IT" altLang="it-IT" dirty="0" smtClean="0">
              <a:solidFill>
                <a:srgbClr val="00336B"/>
              </a:solidFill>
              <a:latin typeface="Proxima Nova Rg" pitchFamily="50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dirty="0" smtClean="0">
                <a:solidFill>
                  <a:srgbClr val="00336B"/>
                </a:solidFill>
                <a:latin typeface="Proxima Nova Rg" pitchFamily="50" charset="0"/>
              </a:rPr>
              <a:t>POR 2014/2020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it-IT" altLang="it-IT" sz="4800" dirty="0" smtClean="0">
                <a:solidFill>
                  <a:srgbClr val="00336B"/>
                </a:solidFill>
                <a:latin typeface="Proxima Nova Rg" pitchFamily="50" charset="0"/>
              </a:rPr>
              <a:t>Piano di Valutazione</a:t>
            </a:r>
            <a:endParaRPr lang="it-IT" altLang="it-IT" sz="4800" dirty="0">
              <a:solidFill>
                <a:srgbClr val="00336B"/>
              </a:solidFill>
              <a:latin typeface="Proxima Nova Rg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504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620688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/>
                <a:cs typeface="Calibri"/>
              </a:rPr>
              <a:t>Perché cambia</a:t>
            </a:r>
            <a:endParaRPr lang="it-IT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4056446562"/>
              </p:ext>
            </p:extLst>
          </p:nvPr>
        </p:nvGraphicFramePr>
        <p:xfrm>
          <a:off x="467544" y="2141782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79424" y="1083790"/>
            <a:ext cx="8136904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</a:pPr>
            <a:r>
              <a:rPr lang="it-IT" altLang="it-IT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altLang="it-IT" dirty="0">
                <a:latin typeface="Calibri" panose="020F0502020204030204" pitchFamily="34" charset="0"/>
                <a:cs typeface="Times New Roman" panose="02020603050405020304" pitchFamily="18" charset="0"/>
              </a:rPr>
              <a:t>Piano delle Valutazioni (</a:t>
            </a:r>
            <a:r>
              <a:rPr lang="it-IT" altLang="it-IT" dirty="0" err="1">
                <a:latin typeface="Calibri" panose="020F0502020204030204" pitchFamily="34" charset="0"/>
                <a:cs typeface="Times New Roman" panose="02020603050405020304" pitchFamily="18" charset="0"/>
              </a:rPr>
              <a:t>PdV</a:t>
            </a:r>
            <a:r>
              <a:rPr lang="it-IT" altLang="it-IT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), approvato con procedura scritta conclusa il 03.11.2016, è stato sottoposto a revisione, </a:t>
            </a:r>
            <a:r>
              <a:rPr lang="it-IT" altLang="it-IT" dirty="0">
                <a:latin typeface="Calibri" panose="020F0502020204030204" pitchFamily="34" charset="0"/>
                <a:cs typeface="Times New Roman" panose="02020603050405020304" pitchFamily="18" charset="0"/>
              </a:rPr>
              <a:t>secondo  </a:t>
            </a:r>
            <a:r>
              <a:rPr lang="it-IT" altLang="it-IT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gli orientamenti </a:t>
            </a:r>
            <a:r>
              <a:rPr lang="it-IT" altLang="it-IT" dirty="0">
                <a:latin typeface="Calibri" panose="020F0502020204030204" pitchFamily="34" charset="0"/>
                <a:cs typeface="Times New Roman" panose="02020603050405020304" pitchFamily="18" charset="0"/>
              </a:rPr>
              <a:t>e indirizzi </a:t>
            </a:r>
            <a:r>
              <a:rPr lang="it-IT" altLang="it-IT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contenuti nella </a:t>
            </a:r>
            <a:r>
              <a:rPr lang="it-IT" altLang="it-IT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Guidance</a:t>
            </a:r>
            <a:r>
              <a:rPr lang="it-IT" altLang="it-IT" i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i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Document</a:t>
            </a:r>
            <a:r>
              <a:rPr lang="it-IT" altLang="it-IT" i="1" dirty="0">
                <a:latin typeface="Calibri" panose="020F0502020204030204" pitchFamily="34" charset="0"/>
                <a:cs typeface="Times New Roman" panose="02020603050405020304" pitchFamily="18" charset="0"/>
              </a:rPr>
              <a:t> on Evaluation </a:t>
            </a:r>
            <a:r>
              <a:rPr lang="it-IT" altLang="it-IT" i="1" dirty="0" err="1" smtClean="0">
                <a:latin typeface="Calibri" panose="020F0502020204030204" pitchFamily="34" charset="0"/>
                <a:cs typeface="Times New Roman" panose="02020603050405020304" pitchFamily="18" charset="0"/>
              </a:rPr>
              <a:t>Plans</a:t>
            </a:r>
            <a:r>
              <a:rPr lang="it-IT" altLang="it-IT" i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9592" y="3690058"/>
            <a:ext cx="899996" cy="899996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8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5657" y="4940240"/>
            <a:ext cx="899999" cy="899999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5657" y="2609477"/>
            <a:ext cx="792549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1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ccia in giù 4"/>
          <p:cNvSpPr/>
          <p:nvPr/>
        </p:nvSpPr>
        <p:spPr>
          <a:xfrm>
            <a:off x="886220" y="2021240"/>
            <a:ext cx="2520000" cy="3240000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su 5"/>
          <p:cNvSpPr/>
          <p:nvPr/>
        </p:nvSpPr>
        <p:spPr>
          <a:xfrm>
            <a:off x="5936616" y="1943022"/>
            <a:ext cx="2520000" cy="3240000"/>
          </a:xfrm>
          <a:prstGeom prst="up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2000" y="0"/>
            <a:ext cx="8640000" cy="620688"/>
          </a:xfrm>
        </p:spPr>
        <p:txBody>
          <a:bodyPr/>
          <a:lstStyle/>
          <a:p>
            <a:r>
              <a:rPr lang="it-IT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cambia</a:t>
            </a:r>
            <a:endParaRPr lang="it-IT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5136" y="1516308"/>
            <a:ext cx="39604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34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ricerche valutative nel corso dell’intero ciclo di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programmazione</a:t>
            </a:r>
          </a:p>
          <a:p>
            <a:pPr marL="285750" indent="-285750"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valutazioni ex post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sugli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interventi realizzati nel periodo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2007-2013</a:t>
            </a:r>
          </a:p>
          <a:p>
            <a:pPr marL="285750" indent="-285750"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alutazioni di impatto sugli interventi della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programmazione 2014/2020</a:t>
            </a:r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ttività di valutazione svolte dal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NRVVIP,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da soggetti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esterni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 da 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team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misti (Nucleo e valutatori esterni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846660" y="1516308"/>
            <a:ext cx="396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30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valutazioni da realizzare,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delle quali l’87% a cura del NRVVIP</a:t>
            </a:r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centralità del NRVVIP per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assicurando la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qualità dei processi valutativi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 competenze interne all’Amministrazione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it-IT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valutazioni </a:t>
            </a:r>
            <a:r>
              <a:rPr lang="it-IT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 impatto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 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valutazioni di implementazione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degli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interventi in fase di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attuazione</a:t>
            </a:r>
          </a:p>
          <a:p>
            <a:pPr marL="285750" indent="-285750" algn="just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igliore definizione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dei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Gruppi di valutazione (o </a:t>
            </a:r>
            <a:r>
              <a:rPr lang="it-IT" sz="20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Steering</a:t>
            </a:r>
            <a:r>
              <a:rPr lang="it-IT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Group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) per singola valutazione</a:t>
            </a:r>
            <a:endParaRPr lang="it-IT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52000" y="908720"/>
            <a:ext cx="123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Prima…</a:t>
            </a:r>
            <a:endParaRPr lang="it-I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592524" y="902469"/>
            <a:ext cx="1231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… Dopo</a:t>
            </a:r>
            <a:endParaRPr lang="it-IT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88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52000" y="0"/>
            <a:ext cx="8640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it-IT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Attività di valutazione</a:t>
            </a:r>
            <a:endParaRPr lang="it-IT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2150590297"/>
              </p:ext>
            </p:extLst>
          </p:nvPr>
        </p:nvGraphicFramePr>
        <p:xfrm>
          <a:off x="467543" y="1196752"/>
          <a:ext cx="8136903" cy="367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ttangolo 11"/>
          <p:cNvSpPr/>
          <p:nvPr/>
        </p:nvSpPr>
        <p:spPr>
          <a:xfrm>
            <a:off x="467543" y="4869160"/>
            <a:ext cx="8136903" cy="1015663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 NRVVIP - Unità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Organizzativa Autonoma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della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Giunta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regionale - viene affidato un ruolo centrale nelle attività di valutazione, </a:t>
            </a:r>
            <a:r>
              <a:rPr lang="it-IT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riconoscendone le competenze interne all’Amministrazione</a:t>
            </a: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16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/>
          <p:nvPr/>
        </p:nvSpPr>
        <p:spPr>
          <a:xfrm>
            <a:off x="5728232" y="4282917"/>
            <a:ext cx="3477503" cy="162585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just"/>
            <a:endParaRPr lang="it-IT" sz="1600" dirty="0"/>
          </a:p>
        </p:txBody>
      </p:sp>
      <p:sp>
        <p:nvSpPr>
          <p:cNvPr id="20" name="Rettangolo 19"/>
          <p:cNvSpPr/>
          <p:nvPr/>
        </p:nvSpPr>
        <p:spPr>
          <a:xfrm>
            <a:off x="5774931" y="2688566"/>
            <a:ext cx="3375849" cy="133353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just"/>
            <a:endParaRPr lang="it-IT" sz="1600" dirty="0"/>
          </a:p>
        </p:txBody>
      </p:sp>
      <p:sp>
        <p:nvSpPr>
          <p:cNvPr id="23" name="Rettangolo 22"/>
          <p:cNvSpPr/>
          <p:nvPr/>
        </p:nvSpPr>
        <p:spPr>
          <a:xfrm>
            <a:off x="5805781" y="1105457"/>
            <a:ext cx="3375849" cy="133353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2870" tIns="102870" rIns="102870" bIns="102870" numCol="1" spcCol="1270" anchor="ctr" anchorCtr="0">
            <a:noAutofit/>
          </a:bodyPr>
          <a:lstStyle/>
          <a:p>
            <a:pPr lvl="0" algn="just"/>
            <a:endParaRPr lang="it-IT" sz="1600" dirty="0"/>
          </a:p>
        </p:txBody>
      </p:sp>
      <p:sp>
        <p:nvSpPr>
          <p:cNvPr id="24" name="Title 1"/>
          <p:cNvSpPr txBox="1">
            <a:spLocks/>
          </p:cNvSpPr>
          <p:nvPr/>
        </p:nvSpPr>
        <p:spPr bwMode="auto">
          <a:xfrm>
            <a:off x="107503" y="0"/>
            <a:ext cx="9098231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None/>
            </a:pPr>
            <a:r>
              <a:rPr lang="it-IT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it-IT" sz="32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 cronoprogramma</a:t>
            </a:r>
            <a:endParaRPr lang="it-IT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735683" y="5681360"/>
            <a:ext cx="7814480" cy="369332"/>
            <a:chOff x="735683" y="5681360"/>
            <a:chExt cx="7814480" cy="369332"/>
          </a:xfrm>
        </p:grpSpPr>
        <p:sp>
          <p:nvSpPr>
            <p:cNvPr id="3" name="CasellaDiTesto 2"/>
            <p:cNvSpPr txBox="1"/>
            <p:nvPr/>
          </p:nvSpPr>
          <p:spPr>
            <a:xfrm>
              <a:off x="735683" y="5681360"/>
              <a:ext cx="7814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 smtClean="0"/>
                <a:t>    </a:t>
              </a:r>
              <a:r>
                <a:rPr lang="it-IT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NRVVIP                                                      </a:t>
              </a:r>
              <a:r>
                <a:rPr lang="it-IT" sz="1400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NRVVIP</a:t>
              </a:r>
              <a:r>
                <a:rPr lang="it-IT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it-IT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&amp;</a:t>
              </a:r>
              <a:r>
                <a:rPr lang="it-IT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it-IT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valutatore </a:t>
              </a:r>
              <a:r>
                <a:rPr lang="it-IT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esterno                      Valutatore </a:t>
              </a:r>
              <a:r>
                <a:rPr lang="it-IT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esterno</a:t>
              </a:r>
              <a:endParaRPr lang="it-IT" dirty="0"/>
            </a:p>
          </p:txBody>
        </p:sp>
        <p:pic>
          <p:nvPicPr>
            <p:cNvPr id="5" name="Immagine 4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5683" y="5822259"/>
              <a:ext cx="288000" cy="180000"/>
            </a:xfrm>
            <a:prstGeom prst="rect">
              <a:avLst/>
            </a:prstGeom>
          </p:spPr>
        </p:pic>
        <p:pic>
          <p:nvPicPr>
            <p:cNvPr id="6" name="Immagine 5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9872" y="5824380"/>
              <a:ext cx="288000" cy="180000"/>
            </a:xfrm>
            <a:prstGeom prst="rect">
              <a:avLst/>
            </a:prstGeom>
          </p:spPr>
        </p:pic>
        <p:pic>
          <p:nvPicPr>
            <p:cNvPr id="7" name="Immagine 6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349915" y="5822257"/>
              <a:ext cx="288000" cy="180000"/>
            </a:xfrm>
            <a:prstGeom prst="rect">
              <a:avLst/>
            </a:prstGeom>
          </p:spPr>
        </p:pic>
      </p:grpSp>
      <p:pic>
        <p:nvPicPr>
          <p:cNvPr id="2" name="Immagine 1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6923" y="1132925"/>
            <a:ext cx="8352000" cy="45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06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per CdS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325145</vt:lpwstr>
  </property>
  <property fmtid="{D5CDD505-2E9C-101B-9397-08002B2CF9AE}" pid="4" name="OptimizationTime">
    <vt:lpwstr>20180710_2012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Slide per CdS</Template>
  <TotalTime>5258</TotalTime>
  <Words>317</Words>
  <Application>Microsoft Office PowerPoint</Application>
  <PresentationFormat>Presentazione su schermo (4:3)</PresentationFormat>
  <Paragraphs>33</Paragraphs>
  <Slides>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Proxima Nova Rg</vt:lpstr>
      <vt:lpstr>Times New Roman</vt:lpstr>
      <vt:lpstr>Verdana</vt:lpstr>
      <vt:lpstr>Wingdings</vt:lpstr>
      <vt:lpstr>Slide per CdS</vt:lpstr>
      <vt:lpstr>Tema di Office</vt:lpstr>
      <vt:lpstr>Presentazione standard di PowerPoint</vt:lpstr>
      <vt:lpstr>Perché cambia</vt:lpstr>
      <vt:lpstr>Come cambia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Rosaria</dc:creator>
  <cp:lastModifiedBy>Rosaria</cp:lastModifiedBy>
  <cp:revision>389</cp:revision>
  <dcterms:created xsi:type="dcterms:W3CDTF">2016-01-29T10:58:29Z</dcterms:created>
  <dcterms:modified xsi:type="dcterms:W3CDTF">2018-07-05T09:38:07Z</dcterms:modified>
</cp:coreProperties>
</file>